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64" r:id="rId4"/>
    <p:sldId id="263" r:id="rId5"/>
    <p:sldId id="262" r:id="rId6"/>
    <p:sldId id="265" r:id="rId7"/>
    <p:sldId id="258" r:id="rId8"/>
    <p:sldId id="267" r:id="rId9"/>
    <p:sldId id="268" r:id="rId10"/>
    <p:sldId id="269" r:id="rId11"/>
    <p:sldId id="266" r:id="rId12"/>
    <p:sldId id="259" r:id="rId13"/>
    <p:sldId id="270" r:id="rId14"/>
    <p:sldId id="271" r:id="rId15"/>
    <p:sldId id="274" r:id="rId16"/>
    <p:sldId id="260" r:id="rId17"/>
    <p:sldId id="272" r:id="rId18"/>
    <p:sldId id="273" r:id="rId19"/>
    <p:sldId id="261" r:id="rId20"/>
    <p:sldId id="275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78" autoAdjust="0"/>
    <p:restoredTop sz="94660"/>
  </p:normalViewPr>
  <p:slideViewPr>
    <p:cSldViewPr snapToGrid="0">
      <p:cViewPr varScale="1">
        <p:scale>
          <a:sx n="88" d="100"/>
          <a:sy n="88" d="100"/>
        </p:scale>
        <p:origin x="398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5E46E2-9DA7-4CF9-8C5D-3EF3FCBBC710}" type="datetimeFigureOut">
              <a:rPr lang="en-US" smtClean="0"/>
              <a:t>10/3/2017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115370-85F4-442E-BB08-68D9F5D663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3732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Thailand, Malaysia, Singapore, Hong Kong </a:t>
            </a:r>
          </a:p>
          <a:p>
            <a:r>
              <a:rPr lang="en-US" dirty="0" smtClean="0"/>
              <a:t>Japan</a:t>
            </a:r>
            <a:r>
              <a:rPr lang="en-US" baseline="0" dirty="0" smtClean="0"/>
              <a:t> + Australia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115370-85F4-442E-BB08-68D9F5D6633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0696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Thailand, Malaysia, Singapore, Hong Kong </a:t>
            </a:r>
          </a:p>
          <a:p>
            <a:r>
              <a:rPr lang="en-US" dirty="0" smtClean="0"/>
              <a:t>Japan</a:t>
            </a:r>
            <a:r>
              <a:rPr lang="en-US" baseline="0" dirty="0" smtClean="0"/>
              <a:t> + Australia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115370-85F4-442E-BB08-68D9F5D6633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0701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https://www.youtube.com/watch?v=xFkB_IlWZHY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115370-85F4-442E-BB08-68D9F5D6633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9161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https://www.youtube.com/watch?v=VCdTyl141bA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115370-85F4-442E-BB08-68D9F5D6633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6032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https://www.youtube.com/watch?v=AUaU18d6-ZY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115370-85F4-442E-BB08-68D9F5D6633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8327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513CB-AFAB-4A6A-90E1-A22FBA0A12A2}" type="datetimeFigureOut">
              <a:rPr lang="en-US" smtClean="0"/>
              <a:t>10/3/2017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BE26B-95E6-48CF-BBEC-97B41F543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8861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513CB-AFAB-4A6A-90E1-A22FBA0A12A2}" type="datetimeFigureOut">
              <a:rPr lang="en-US" smtClean="0"/>
              <a:t>10/3/2017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BE26B-95E6-48CF-BBEC-97B41F543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846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513CB-AFAB-4A6A-90E1-A22FBA0A12A2}" type="datetimeFigureOut">
              <a:rPr lang="en-US" smtClean="0"/>
              <a:t>10/3/2017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BE26B-95E6-48CF-BBEC-97B41F543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4909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513CB-AFAB-4A6A-90E1-A22FBA0A12A2}" type="datetimeFigureOut">
              <a:rPr lang="en-US" smtClean="0"/>
              <a:t>10/3/2017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BE26B-95E6-48CF-BBEC-97B41F543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026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513CB-AFAB-4A6A-90E1-A22FBA0A12A2}" type="datetimeFigureOut">
              <a:rPr lang="en-US" smtClean="0"/>
              <a:t>10/3/2017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BE26B-95E6-48CF-BBEC-97B41F543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6100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513CB-AFAB-4A6A-90E1-A22FBA0A12A2}" type="datetimeFigureOut">
              <a:rPr lang="en-US" smtClean="0"/>
              <a:t>10/3/2017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BE26B-95E6-48CF-BBEC-97B41F543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9620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513CB-AFAB-4A6A-90E1-A22FBA0A12A2}" type="datetimeFigureOut">
              <a:rPr lang="en-US" smtClean="0"/>
              <a:t>10/3/2017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BE26B-95E6-48CF-BBEC-97B41F543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7558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513CB-AFAB-4A6A-90E1-A22FBA0A12A2}" type="datetimeFigureOut">
              <a:rPr lang="en-US" smtClean="0"/>
              <a:t>10/3/2017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BE26B-95E6-48CF-BBEC-97B41F543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1469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513CB-AFAB-4A6A-90E1-A22FBA0A12A2}" type="datetimeFigureOut">
              <a:rPr lang="en-US" smtClean="0"/>
              <a:t>10/3/2017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BE26B-95E6-48CF-BBEC-97B41F543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1643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513CB-AFAB-4A6A-90E1-A22FBA0A12A2}" type="datetimeFigureOut">
              <a:rPr lang="en-US" smtClean="0"/>
              <a:t>10/3/2017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BE26B-95E6-48CF-BBEC-97B41F543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151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513CB-AFAB-4A6A-90E1-A22FBA0A12A2}" type="datetimeFigureOut">
              <a:rPr lang="en-US" smtClean="0"/>
              <a:t>10/3/2017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BE26B-95E6-48CF-BBEC-97B41F543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2803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C513CB-AFAB-4A6A-90E1-A22FBA0A12A2}" type="datetimeFigureOut">
              <a:rPr lang="en-US" smtClean="0"/>
              <a:t>10/3/2017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9BE26B-95E6-48CF-BBEC-97B41F543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717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VCdTyl141bA" TargetMode="Externa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AUaU18d6-ZY" TargetMode="External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xFkB_IlWZHY" TargetMode="Externa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754" y="75742"/>
            <a:ext cx="11582400" cy="1097689"/>
          </a:xfrm>
        </p:spPr>
        <p:txBody>
          <a:bodyPr/>
          <a:lstStyle/>
          <a:p>
            <a:r>
              <a:rPr lang="en-US" b="1" dirty="0" smtClean="0"/>
              <a:t>Mass Migration or Refugee Crisis?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6270171"/>
            <a:ext cx="9144000" cy="468086"/>
          </a:xfrm>
        </p:spPr>
        <p:txBody>
          <a:bodyPr>
            <a:normAutofit/>
          </a:bodyPr>
          <a:lstStyle/>
          <a:p>
            <a:r>
              <a:rPr lang="en-US" sz="2500" b="1" dirty="0" smtClean="0"/>
              <a:t>Nat Geo Historical Migration Examples</a:t>
            </a:r>
            <a:endParaRPr lang="en-US" sz="2500" b="1" dirty="0"/>
          </a:p>
        </p:txBody>
      </p:sp>
      <p:pic>
        <p:nvPicPr>
          <p:cNvPr id="1026" name="Picture 2" descr="Image result for refuge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33" r="7132" b="1147"/>
          <a:stretch/>
        </p:blipFill>
        <p:spPr bwMode="auto">
          <a:xfrm>
            <a:off x="5730241" y="1297544"/>
            <a:ext cx="6461760" cy="4707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refugee boat people vietnam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6" r="2378"/>
          <a:stretch/>
        </p:blipFill>
        <p:spPr bwMode="auto">
          <a:xfrm>
            <a:off x="-1" y="1297544"/>
            <a:ext cx="5721531" cy="4724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8506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844731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African American Migration (cont.)</a:t>
            </a:r>
            <a:endParaRPr lang="en-US" sz="4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Content Placeholder 4"/>
          <p:cNvSpPr txBox="1">
            <a:spLocks/>
          </p:cNvSpPr>
          <p:nvPr/>
        </p:nvSpPr>
        <p:spPr>
          <a:xfrm>
            <a:off x="175491" y="771237"/>
            <a:ext cx="5920510" cy="38792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3200" b="1" dirty="0" smtClean="0"/>
              <a:t>WHY?</a:t>
            </a:r>
          </a:p>
          <a:p>
            <a:pPr marL="0" indent="0">
              <a:buNone/>
            </a:pPr>
            <a:r>
              <a:rPr lang="en-US" sz="3000" b="1" dirty="0" smtClean="0"/>
              <a:t>Economic &amp; Cultural Push Factors:</a:t>
            </a:r>
          </a:p>
          <a:p>
            <a:r>
              <a:rPr lang="en-US" dirty="0" smtClean="0"/>
              <a:t>Jim Crow Laws (segregation) in south</a:t>
            </a:r>
          </a:p>
          <a:p>
            <a:pPr marL="0" indent="0">
              <a:buNone/>
            </a:pPr>
            <a:r>
              <a:rPr lang="en-US" sz="3000" b="1" dirty="0" smtClean="0"/>
              <a:t>Economic &amp; Cultural Pull Factors:</a:t>
            </a:r>
          </a:p>
          <a:p>
            <a:r>
              <a:rPr lang="en-US" dirty="0" smtClean="0"/>
              <a:t>Better schools for children</a:t>
            </a:r>
          </a:p>
          <a:p>
            <a:r>
              <a:rPr lang="en-US" dirty="0" smtClean="0"/>
              <a:t>Factory jobs in north</a:t>
            </a:r>
          </a:p>
          <a:p>
            <a:r>
              <a:rPr lang="en-US" dirty="0" smtClean="0"/>
              <a:t>Better wages in north</a:t>
            </a:r>
          </a:p>
        </p:txBody>
      </p:sp>
      <p:pic>
        <p:nvPicPr>
          <p:cNvPr id="9218" name="Picture 2" descr="Related image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1" t="9503" r="2607" b="17408"/>
          <a:stretch/>
        </p:blipFill>
        <p:spPr bwMode="auto">
          <a:xfrm>
            <a:off x="7181274" y="422365"/>
            <a:ext cx="4941454" cy="6263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Image result for great lakes industry map 196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1491" y="3628072"/>
            <a:ext cx="4171305" cy="2892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1400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7855" y="6567055"/>
            <a:ext cx="332334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https://www.youtube.com/watch?v=VCdTyl141bA</a:t>
            </a:r>
            <a:endParaRPr lang="en-US" sz="1200" dirty="0"/>
          </a:p>
        </p:txBody>
      </p:sp>
      <p:pic>
        <p:nvPicPr>
          <p:cNvPr id="3" name="VCdTyl141bA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67855" y="0"/>
            <a:ext cx="11674764" cy="6567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217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5500" b="1" dirty="0" smtClean="0"/>
              <a:t>Jewish / Palestine</a:t>
            </a:r>
            <a:endParaRPr lang="en-US" sz="5500" b="1" dirty="0"/>
          </a:p>
        </p:txBody>
      </p:sp>
      <p:sp>
        <p:nvSpPr>
          <p:cNvPr id="5" name="Content Placeholder 2"/>
          <p:cNvSpPr txBox="1">
            <a:spLocks noGrp="1"/>
          </p:cNvSpPr>
          <p:nvPr>
            <p:ph sz="half" idx="1"/>
          </p:nvPr>
        </p:nvSpPr>
        <p:spPr>
          <a:xfrm>
            <a:off x="73890" y="1469939"/>
            <a:ext cx="3796145" cy="485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3000" b="1" dirty="0" smtClean="0"/>
              <a:t>WHO?</a:t>
            </a:r>
          </a:p>
          <a:p>
            <a:pPr marL="0" indent="0">
              <a:buNone/>
            </a:pPr>
            <a:r>
              <a:rPr lang="en-US" sz="3000" b="1" dirty="0" smtClean="0"/>
              <a:t>Migrated: </a:t>
            </a:r>
            <a:r>
              <a:rPr lang="en-US" dirty="0" smtClean="0"/>
              <a:t>Jewish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3000" b="1" dirty="0" smtClean="0"/>
              <a:t>WHEN?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3000" b="1" dirty="0" smtClean="0"/>
              <a:t>Out of Palestine:</a:t>
            </a:r>
            <a:r>
              <a:rPr lang="en-US" dirty="0" smtClean="0"/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century (0-999 CE)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b="1" dirty="0" smtClean="0"/>
              <a:t>Back to Palestine/Israel: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1930’s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pic>
        <p:nvPicPr>
          <p:cNvPr id="1026" name="Picture 2" descr="Image result for palestine israel map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3" t="3354" r="906" b="1500"/>
          <a:stretch/>
        </p:blipFill>
        <p:spPr bwMode="auto">
          <a:xfrm>
            <a:off x="3777673" y="1203733"/>
            <a:ext cx="8414327" cy="5549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5153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844731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Jewish / Palestine (cont.)</a:t>
            </a:r>
            <a:endParaRPr lang="en-US" sz="4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8554430" y="692727"/>
            <a:ext cx="3637571" cy="616527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000" b="1" dirty="0" smtClean="0"/>
              <a:t>WHERE?</a:t>
            </a:r>
          </a:p>
          <a:p>
            <a:pPr marL="0" indent="0" algn="ctr">
              <a:buNone/>
            </a:pPr>
            <a:endParaRPr lang="en-US" sz="3000" b="1" dirty="0" smtClean="0"/>
          </a:p>
          <a:p>
            <a:pPr marL="0" indent="0" algn="ctr">
              <a:buNone/>
            </a:pPr>
            <a:r>
              <a:rPr lang="en-US" sz="3000" b="1" dirty="0" smtClean="0"/>
              <a:t>0-999</a:t>
            </a:r>
          </a:p>
          <a:p>
            <a:pPr marL="0" indent="0">
              <a:buNone/>
            </a:pPr>
            <a:r>
              <a:rPr lang="en-US" sz="3000" b="1" dirty="0" smtClean="0"/>
              <a:t>Origin: </a:t>
            </a:r>
            <a:r>
              <a:rPr lang="en-US" dirty="0" smtClean="0"/>
              <a:t>Palestine (now Israel)</a:t>
            </a:r>
          </a:p>
          <a:p>
            <a:pPr marL="0" indent="0">
              <a:buNone/>
            </a:pPr>
            <a:r>
              <a:rPr lang="en-US" sz="3000" b="1" dirty="0" smtClean="0"/>
              <a:t>Destination: </a:t>
            </a:r>
            <a:r>
              <a:rPr lang="en-US" dirty="0" smtClean="0"/>
              <a:t>W. Europe &amp; C. Europe</a:t>
            </a:r>
          </a:p>
          <a:p>
            <a:pPr marL="0" indent="0">
              <a:buNone/>
            </a:pPr>
            <a:endParaRPr lang="en-US" sz="3000" dirty="0"/>
          </a:p>
          <a:p>
            <a:pPr marL="0" indent="0" algn="ctr">
              <a:buNone/>
            </a:pPr>
            <a:r>
              <a:rPr lang="en-US" sz="3000" b="1" dirty="0" smtClean="0"/>
              <a:t>1930’s</a:t>
            </a:r>
          </a:p>
          <a:p>
            <a:pPr marL="0" indent="0">
              <a:buNone/>
            </a:pPr>
            <a:r>
              <a:rPr lang="en-US" sz="3000" b="1" dirty="0" smtClean="0"/>
              <a:t>Origin: </a:t>
            </a:r>
            <a:r>
              <a:rPr lang="en-US" dirty="0" smtClean="0"/>
              <a:t>W. Europe &amp; C. Europe</a:t>
            </a:r>
          </a:p>
          <a:p>
            <a:pPr marL="0" indent="0">
              <a:buNone/>
            </a:pPr>
            <a:r>
              <a:rPr lang="en-US" sz="3000" b="1" dirty="0" smtClean="0"/>
              <a:t>Destination: </a:t>
            </a:r>
            <a:r>
              <a:rPr lang="en-US" dirty="0" smtClean="0"/>
              <a:t>Palestine</a:t>
            </a:r>
          </a:p>
        </p:txBody>
      </p:sp>
      <p:pic>
        <p:nvPicPr>
          <p:cNvPr id="2050" name="Picture 2" descr="Related image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48492"/>
            <a:ext cx="8554430" cy="4405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6"/>
          <p:cNvSpPr/>
          <p:nvPr/>
        </p:nvSpPr>
        <p:spPr>
          <a:xfrm>
            <a:off x="5144655" y="2087418"/>
            <a:ext cx="1071418" cy="1034472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380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958994"/>
            <a:ext cx="7148945" cy="589900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b="1" dirty="0"/>
              <a:t>WHY?</a:t>
            </a:r>
          </a:p>
          <a:p>
            <a:pPr marL="0" indent="0">
              <a:buNone/>
            </a:pPr>
            <a:r>
              <a:rPr lang="en-US" sz="3200" b="1" dirty="0" smtClean="0"/>
              <a:t>Cultural </a:t>
            </a:r>
            <a:r>
              <a:rPr lang="en-US" sz="3200" b="1" dirty="0"/>
              <a:t>Push </a:t>
            </a:r>
            <a:r>
              <a:rPr lang="en-US" sz="3200" b="1" dirty="0" smtClean="0"/>
              <a:t>Factors (1930’s Europe): </a:t>
            </a:r>
            <a:endParaRPr lang="en-US" sz="3200" b="1" dirty="0"/>
          </a:p>
          <a:p>
            <a:pPr lvl="1"/>
            <a:r>
              <a:rPr lang="en-US" sz="2800" dirty="0" smtClean="0"/>
              <a:t>Religious persecution (anti-Semitism)</a:t>
            </a:r>
          </a:p>
          <a:p>
            <a:pPr lvl="1"/>
            <a:r>
              <a:rPr lang="en-US" sz="2800" dirty="0" smtClean="0"/>
              <a:t>Violence (Holocaust &amp; Russian mass killings</a:t>
            </a:r>
          </a:p>
          <a:p>
            <a:pPr lvl="1"/>
            <a:endParaRPr lang="en-US" sz="2800" dirty="0" smtClean="0"/>
          </a:p>
          <a:p>
            <a:pPr marL="0" indent="0">
              <a:buNone/>
            </a:pPr>
            <a:r>
              <a:rPr lang="en-US" sz="3200" b="1" dirty="0" smtClean="0"/>
              <a:t>Cultural Push Factors (1930’s Palestine):</a:t>
            </a:r>
          </a:p>
          <a:p>
            <a:pPr lvl="1"/>
            <a:r>
              <a:rPr lang="en-US" sz="2800" dirty="0" smtClean="0"/>
              <a:t>Religious discrimination (Muslim &amp; Christian)</a:t>
            </a:r>
          </a:p>
          <a:p>
            <a:pPr marL="457200" lvl="1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3000" b="1" dirty="0" smtClean="0"/>
              <a:t>Israel was created in 1948, after WWII and was declared a Jewish state – but tension between Jewish &amp; other religions remain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844731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Jewish / Palestine (cont.)</a:t>
            </a:r>
            <a:endParaRPr lang="en-US" sz="4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3074" name="Picture 2" descr="Image result for jewish persecution 1900's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5" t="34776" r="10030" b="4669"/>
          <a:stretch/>
        </p:blipFill>
        <p:spPr bwMode="auto">
          <a:xfrm>
            <a:off x="7838421" y="210598"/>
            <a:ext cx="3518962" cy="3345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jewish persecution during the holocaus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2277" y="3629894"/>
            <a:ext cx="5095835" cy="3110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7853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6488668"/>
            <a:ext cx="49586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https://www.youtube.com/watch?v=AUaU18d6-ZY</a:t>
            </a:r>
          </a:p>
        </p:txBody>
      </p:sp>
      <p:pic>
        <p:nvPicPr>
          <p:cNvPr id="3" name="AUaU18d6-ZY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40146" y="0"/>
            <a:ext cx="11563927" cy="6504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939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221071"/>
          </a:xfrm>
        </p:spPr>
        <p:txBody>
          <a:bodyPr>
            <a:normAutofit/>
          </a:bodyPr>
          <a:lstStyle/>
          <a:p>
            <a:pPr algn="ctr"/>
            <a:r>
              <a:rPr lang="en-US" sz="5500" b="1" dirty="0" smtClean="0"/>
              <a:t>Afghan Migration</a:t>
            </a:r>
            <a:endParaRPr lang="en-US" sz="5500" b="1" dirty="0"/>
          </a:p>
        </p:txBody>
      </p:sp>
      <p:sp>
        <p:nvSpPr>
          <p:cNvPr id="5" name="Content Placeholder 2"/>
          <p:cNvSpPr txBox="1">
            <a:spLocks noGrp="1"/>
          </p:cNvSpPr>
          <p:nvPr>
            <p:ph sz="half" idx="1"/>
          </p:nvPr>
        </p:nvSpPr>
        <p:spPr>
          <a:xfrm>
            <a:off x="0" y="1126813"/>
            <a:ext cx="5146964" cy="50752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3000" b="1" dirty="0" smtClean="0"/>
              <a:t>WHO?</a:t>
            </a:r>
          </a:p>
          <a:p>
            <a:pPr marL="0" indent="0">
              <a:buNone/>
            </a:pPr>
            <a:r>
              <a:rPr lang="en-US" sz="3000" b="1" dirty="0" smtClean="0"/>
              <a:t>Migrated: </a:t>
            </a:r>
            <a:r>
              <a:rPr lang="en-US" dirty="0" smtClean="0"/>
              <a:t>Afghani</a:t>
            </a:r>
            <a:endParaRPr lang="en-US" dirty="0" smtClean="0"/>
          </a:p>
          <a:p>
            <a:pPr marL="0" indent="0">
              <a:buNone/>
            </a:pPr>
            <a:r>
              <a:rPr lang="en-US" sz="3000" b="1" dirty="0" smtClean="0"/>
              <a:t>Caused Migration: </a:t>
            </a:r>
          </a:p>
          <a:p>
            <a:r>
              <a:rPr lang="en-US" sz="3000" dirty="0" smtClean="0"/>
              <a:t>USSR (soviet union) invasion</a:t>
            </a:r>
          </a:p>
          <a:p>
            <a:r>
              <a:rPr lang="en-US" sz="3000" dirty="0" smtClean="0"/>
              <a:t>Taliban (Islamic extremist gov.)</a:t>
            </a:r>
          </a:p>
          <a:p>
            <a:r>
              <a:rPr lang="en-US" sz="3000" dirty="0" smtClean="0"/>
              <a:t>Afghan Rebels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3000" b="1" dirty="0" smtClean="0"/>
              <a:t>WHEN?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3000" dirty="0" smtClean="0"/>
              <a:t>1979-early 2000’s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pic>
        <p:nvPicPr>
          <p:cNvPr id="5128" name="Picture 8" descr="Image result for afghanistan war talib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795458"/>
            <a:ext cx="4554281" cy="3015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Image result for afghanistan war city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5818" y="905142"/>
            <a:ext cx="5126182" cy="3419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886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34182" y="3054370"/>
            <a:ext cx="6539346" cy="370489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000" b="1" dirty="0" smtClean="0"/>
              <a:t>WHERE?</a:t>
            </a:r>
          </a:p>
          <a:p>
            <a:pPr marL="0" indent="0">
              <a:buNone/>
            </a:pPr>
            <a:r>
              <a:rPr lang="en-US" sz="3000" b="1" dirty="0" smtClean="0"/>
              <a:t>From Afghanistan to…</a:t>
            </a:r>
          </a:p>
          <a:p>
            <a:pPr marL="0" indent="0">
              <a:buNone/>
            </a:pPr>
            <a:r>
              <a:rPr lang="en-US" sz="3200" b="1" dirty="0" smtClean="0"/>
              <a:t>1979: </a:t>
            </a:r>
            <a:r>
              <a:rPr lang="en-US" dirty="0" smtClean="0"/>
              <a:t>Mostly internal rural to urban,  Pakistan &amp; Iran</a:t>
            </a:r>
          </a:p>
          <a:p>
            <a:pPr marL="0" indent="0">
              <a:buNone/>
            </a:pPr>
            <a:r>
              <a:rPr lang="en-US" sz="3200" b="1" dirty="0" smtClean="0"/>
              <a:t>1989: </a:t>
            </a:r>
            <a:r>
              <a:rPr lang="en-US" dirty="0" smtClean="0"/>
              <a:t>Russia &amp; India</a:t>
            </a:r>
          </a:p>
          <a:p>
            <a:pPr marL="0" indent="0">
              <a:buNone/>
            </a:pPr>
            <a:r>
              <a:rPr lang="en-US" sz="3200" b="1" dirty="0" smtClean="0"/>
              <a:t>1994: </a:t>
            </a:r>
            <a:r>
              <a:rPr lang="en-US" dirty="0" smtClean="0"/>
              <a:t>Canada, Australia, W. Europe, &amp; U.S.</a:t>
            </a:r>
          </a:p>
          <a:p>
            <a:pPr marL="0" indent="0">
              <a:buNone/>
            </a:pPr>
            <a:r>
              <a:rPr lang="en-US" sz="3200" b="1" dirty="0" smtClean="0"/>
              <a:t>2002- now: </a:t>
            </a:r>
            <a:r>
              <a:rPr lang="en-US" dirty="0" smtClean="0"/>
              <a:t>Mostly internal urban to rural</a:t>
            </a:r>
            <a:endParaRPr lang="en-US" dirty="0"/>
          </a:p>
        </p:txBody>
      </p:sp>
      <p:pic>
        <p:nvPicPr>
          <p:cNvPr id="4104" name="Picture 8" descr="Image result for middle east and asia map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50" t="2129" r="6195" b="1745"/>
          <a:stretch/>
        </p:blipFill>
        <p:spPr bwMode="auto">
          <a:xfrm>
            <a:off x="0" y="1123351"/>
            <a:ext cx="5523345" cy="5616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imap-migration.org/uploads/pics/AF_t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9116" y="0"/>
            <a:ext cx="6834412" cy="2799731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844731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Afghan Migration (cont.)</a:t>
            </a:r>
            <a:endParaRPr lang="en-US" sz="4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7884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2225964"/>
            <a:ext cx="6169891" cy="4604916"/>
          </a:xfrm>
        </p:spPr>
        <p:txBody>
          <a:bodyPr/>
          <a:lstStyle/>
          <a:p>
            <a:pPr marL="0" indent="0" algn="ctr">
              <a:buNone/>
            </a:pPr>
            <a:r>
              <a:rPr lang="en-US" sz="3000" b="1" dirty="0" smtClean="0"/>
              <a:t>PUSH/PULL FACTORS:</a:t>
            </a:r>
            <a:endParaRPr lang="en-US" sz="3000" b="1" dirty="0"/>
          </a:p>
          <a:p>
            <a:pPr marL="0" indent="0">
              <a:buNone/>
            </a:pPr>
            <a:r>
              <a:rPr lang="en-US" sz="3200" b="1" dirty="0"/>
              <a:t>1979: </a:t>
            </a:r>
            <a:r>
              <a:rPr lang="en-US" dirty="0" smtClean="0"/>
              <a:t>Political oppression &amp; USSR (Soviet) Invasion of Afghanistan</a:t>
            </a:r>
            <a:endParaRPr lang="en-US" dirty="0"/>
          </a:p>
          <a:p>
            <a:pPr marL="0" indent="0">
              <a:buNone/>
            </a:pPr>
            <a:r>
              <a:rPr lang="en-US" sz="3200" b="1" dirty="0"/>
              <a:t>1989: </a:t>
            </a:r>
            <a:r>
              <a:rPr lang="en-US" dirty="0" smtClean="0"/>
              <a:t>Internal civil war (caused by USSR </a:t>
            </a:r>
            <a:r>
              <a:rPr lang="en-US" dirty="0" err="1" smtClean="0"/>
              <a:t>withdrawl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r>
              <a:rPr lang="en-US" sz="3200" b="1" dirty="0" smtClean="0"/>
              <a:t>1994</a:t>
            </a:r>
            <a:r>
              <a:rPr lang="en-US" sz="3200" b="1" dirty="0"/>
              <a:t>: </a:t>
            </a:r>
            <a:r>
              <a:rPr lang="en-US" dirty="0" smtClean="0"/>
              <a:t>Religious and political oppression &amp; Taliban “government” takeover</a:t>
            </a:r>
            <a:endParaRPr lang="en-US" dirty="0"/>
          </a:p>
          <a:p>
            <a:pPr marL="0" indent="0">
              <a:buNone/>
            </a:pPr>
            <a:r>
              <a:rPr lang="en-US" sz="3200" b="1" dirty="0"/>
              <a:t>2002- now: </a:t>
            </a:r>
            <a:r>
              <a:rPr lang="en-US" dirty="0" smtClean="0"/>
              <a:t>Political oppression &amp; Afghan rebels “government” takeover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844731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Afghan Migration (cont.)</a:t>
            </a:r>
            <a:endParaRPr lang="en-US" sz="4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6146" name="Picture 2" descr="Image result for afghanistan governmen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23" t="15043" b="4091"/>
          <a:stretch/>
        </p:blipFill>
        <p:spPr bwMode="auto">
          <a:xfrm>
            <a:off x="5119258" y="60321"/>
            <a:ext cx="5276526" cy="3310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Image result for afghanistan government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08" r="882" b="3428"/>
          <a:stretch/>
        </p:blipFill>
        <p:spPr bwMode="auto">
          <a:xfrm>
            <a:off x="7001164" y="3191448"/>
            <a:ext cx="5190836" cy="3666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9257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5500" b="1" dirty="0" smtClean="0"/>
              <a:t>Romani “Gypsies”</a:t>
            </a:r>
            <a:endParaRPr lang="en-US" sz="5500" b="1" dirty="0"/>
          </a:p>
        </p:txBody>
      </p:sp>
      <p:sp>
        <p:nvSpPr>
          <p:cNvPr id="5" name="Content Placeholder 2"/>
          <p:cNvSpPr txBox="1">
            <a:spLocks noGrp="1"/>
          </p:cNvSpPr>
          <p:nvPr>
            <p:ph sz="half" idx="1"/>
          </p:nvPr>
        </p:nvSpPr>
        <p:spPr>
          <a:xfrm>
            <a:off x="496389" y="1344841"/>
            <a:ext cx="7428411" cy="55324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3500" b="1" dirty="0" smtClean="0"/>
              <a:t>WHO?</a:t>
            </a:r>
          </a:p>
          <a:p>
            <a:pPr marL="0" indent="0">
              <a:buNone/>
            </a:pPr>
            <a:r>
              <a:rPr lang="en-US" sz="3500" b="1" dirty="0" smtClean="0"/>
              <a:t>Migrated: </a:t>
            </a:r>
            <a:r>
              <a:rPr lang="en-US" sz="3500" dirty="0" smtClean="0"/>
              <a:t>Romani People (north India) </a:t>
            </a:r>
          </a:p>
          <a:p>
            <a:pPr marL="0" indent="0">
              <a:buNone/>
            </a:pPr>
            <a:endParaRPr lang="en-US" sz="3500" dirty="0" smtClean="0"/>
          </a:p>
          <a:p>
            <a:pPr marL="0" indent="0">
              <a:buNone/>
            </a:pPr>
            <a:r>
              <a:rPr lang="en-US" sz="3500" b="1" dirty="0" smtClean="0"/>
              <a:t>Caused Migration: </a:t>
            </a:r>
          </a:p>
          <a:p>
            <a:pPr marL="0" indent="0">
              <a:buNone/>
            </a:pPr>
            <a:r>
              <a:rPr lang="en-US" sz="3500" dirty="0" smtClean="0"/>
              <a:t>1000’s: Invasion of Afghan general</a:t>
            </a:r>
          </a:p>
          <a:p>
            <a:pPr marL="0" indent="0">
              <a:buNone/>
            </a:pPr>
            <a:r>
              <a:rPr lang="en-US" sz="3500" dirty="0" smtClean="0"/>
              <a:t>Various groups/countries in western Europe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3500" b="1" dirty="0" smtClean="0"/>
              <a:t>WHEN</a:t>
            </a:r>
            <a:r>
              <a:rPr lang="en-US" sz="3500" b="1" dirty="0" smtClean="0"/>
              <a:t>?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3500" dirty="0" smtClean="0"/>
              <a:t>1000’s- 2015</a:t>
            </a:r>
            <a:endParaRPr lang="en-US" dirty="0"/>
          </a:p>
        </p:txBody>
      </p:sp>
      <p:pic>
        <p:nvPicPr>
          <p:cNvPr id="1026" name="Picture 2" descr="Image result for romani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43"/>
          <a:stretch/>
        </p:blipFill>
        <p:spPr bwMode="auto">
          <a:xfrm>
            <a:off x="7996607" y="1132115"/>
            <a:ext cx="3983258" cy="5617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4097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5500" b="1" dirty="0" smtClean="0"/>
              <a:t>Vietnamese “Boat People”</a:t>
            </a:r>
            <a:endParaRPr lang="en-US" sz="5500" b="1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36546" y="1862571"/>
            <a:ext cx="5559454" cy="39932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3000" b="1" dirty="0" smtClean="0"/>
              <a:t>WHO?</a:t>
            </a:r>
          </a:p>
          <a:p>
            <a:pPr marL="0" indent="0">
              <a:buNone/>
            </a:pPr>
            <a:r>
              <a:rPr lang="en-US" sz="3000" b="1" dirty="0" smtClean="0"/>
              <a:t>Migrated: </a:t>
            </a:r>
            <a:r>
              <a:rPr lang="en-US" dirty="0" smtClean="0"/>
              <a:t>Vietnamese people</a:t>
            </a:r>
          </a:p>
          <a:p>
            <a:pPr marL="0" indent="0">
              <a:buNone/>
            </a:pPr>
            <a:r>
              <a:rPr lang="en-US" sz="3000" b="1" dirty="0" smtClean="0"/>
              <a:t>Caused Migration: </a:t>
            </a:r>
            <a:r>
              <a:rPr lang="en-US" dirty="0" smtClean="0"/>
              <a:t>Communist N. Vietnamese government </a:t>
            </a:r>
          </a:p>
          <a:p>
            <a:pPr marL="0" indent="0">
              <a:buNone/>
            </a:pPr>
            <a:endParaRPr lang="en-US" sz="3000" b="1" dirty="0" smtClean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3000" b="1" dirty="0" smtClean="0"/>
              <a:t>WHEN?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3000" dirty="0" smtClean="0"/>
              <a:t>1975- late 1980’s</a:t>
            </a:r>
            <a:endParaRPr lang="en-US" sz="260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pic>
        <p:nvPicPr>
          <p:cNvPr id="2056" name="Picture 8" descr="Image result for vietnamese communist nort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654" y="1391895"/>
            <a:ext cx="5563435" cy="5218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6066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4269875" y="5053511"/>
            <a:ext cx="7922125" cy="180448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300" b="1" dirty="0" smtClean="0"/>
              <a:t>WHERE?</a:t>
            </a:r>
          </a:p>
          <a:p>
            <a:pPr marL="0" indent="0">
              <a:buNone/>
            </a:pPr>
            <a:r>
              <a:rPr lang="en-US" sz="3300" b="1" dirty="0" smtClean="0"/>
              <a:t>1000’s: </a:t>
            </a:r>
            <a:r>
              <a:rPr lang="en-US" sz="3300" dirty="0" smtClean="0"/>
              <a:t>N. India to W Europe</a:t>
            </a:r>
            <a:endParaRPr lang="en-US" sz="3300" dirty="0"/>
          </a:p>
          <a:p>
            <a:pPr marL="0" indent="0">
              <a:buNone/>
            </a:pPr>
            <a:r>
              <a:rPr lang="en-US" sz="3300" b="1" dirty="0" smtClean="0"/>
              <a:t>1900’s-2000’s:</a:t>
            </a:r>
            <a:r>
              <a:rPr lang="en-US" sz="3300" b="1" dirty="0"/>
              <a:t> </a:t>
            </a:r>
            <a:r>
              <a:rPr lang="en-US" sz="3300" dirty="0" smtClean="0"/>
              <a:t>Intra-regional &amp; International</a:t>
            </a:r>
            <a:endParaRPr lang="en-US" sz="3300" dirty="0" smtClean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844731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Romani (cont</a:t>
            </a:r>
            <a:r>
              <a:rPr lang="en-US" sz="4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.)</a:t>
            </a:r>
            <a:endParaRPr lang="en-US" sz="4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2050" name="Picture 2" descr="Image result for romani migr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66" y="728137"/>
            <a:ext cx="6330312" cy="4723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europe intraregional migr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0535" y="1437548"/>
            <a:ext cx="5648325" cy="3305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2655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Image result for vietnamese boat people communi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0068" y="1893455"/>
            <a:ext cx="6661023" cy="496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Image result for vietnamese boat people communist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40"/>
          <a:stretch/>
        </p:blipFill>
        <p:spPr bwMode="auto">
          <a:xfrm>
            <a:off x="8007926" y="83126"/>
            <a:ext cx="4082472" cy="2941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Image result for vietnamese boat people communist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8"/>
          <a:stretch/>
        </p:blipFill>
        <p:spPr bwMode="auto">
          <a:xfrm>
            <a:off x="0" y="-73893"/>
            <a:ext cx="6049818" cy="4397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0929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0365" y="1437659"/>
            <a:ext cx="6061694" cy="285790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000" b="1" dirty="0" smtClean="0"/>
              <a:t>WHERE?</a:t>
            </a:r>
          </a:p>
          <a:p>
            <a:pPr marL="0" indent="0">
              <a:buNone/>
            </a:pPr>
            <a:r>
              <a:rPr lang="en-US" sz="3000" b="1" dirty="0" smtClean="0"/>
              <a:t>Origin: </a:t>
            </a:r>
            <a:r>
              <a:rPr lang="en-US" dirty="0" smtClean="0"/>
              <a:t>Vietnam</a:t>
            </a:r>
            <a:r>
              <a:rPr lang="en-US" sz="3000" dirty="0" smtClean="0"/>
              <a:t> </a:t>
            </a:r>
          </a:p>
          <a:p>
            <a:pPr marL="0" indent="0">
              <a:buNone/>
            </a:pPr>
            <a:r>
              <a:rPr lang="en-US" sz="3000" b="1" dirty="0" smtClean="0"/>
              <a:t>Destination(s): </a:t>
            </a:r>
          </a:p>
          <a:p>
            <a:pPr lvl="1"/>
            <a:r>
              <a:rPr lang="en-US" sz="2800" dirty="0" smtClean="0"/>
              <a:t>SE Asian countries</a:t>
            </a:r>
            <a:r>
              <a:rPr lang="en-US" sz="2800" baseline="-25000" dirty="0" smtClean="0"/>
              <a:t> </a:t>
            </a:r>
            <a:r>
              <a:rPr lang="en-US" sz="2800" dirty="0" smtClean="0"/>
              <a:t> (1st)</a:t>
            </a:r>
          </a:p>
          <a:p>
            <a:pPr lvl="1"/>
            <a:r>
              <a:rPr lang="en-US" sz="2800" dirty="0" smtClean="0"/>
              <a:t>Western Europe &amp; N. America (2nd)</a:t>
            </a:r>
          </a:p>
        </p:txBody>
      </p:sp>
      <p:pic>
        <p:nvPicPr>
          <p:cNvPr id="2050" name="Picture 2" descr="Image result for boat people migration map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07" t="1228" r="792" b="5017"/>
          <a:stretch/>
        </p:blipFill>
        <p:spPr bwMode="auto">
          <a:xfrm>
            <a:off x="6754422" y="890734"/>
            <a:ext cx="5028777" cy="5597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boat people migration north america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297"/>
          <a:stretch/>
        </p:blipFill>
        <p:spPr bwMode="auto">
          <a:xfrm>
            <a:off x="720108" y="4295563"/>
            <a:ext cx="5508171" cy="2193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844731"/>
          </a:xfrm>
        </p:spPr>
        <p:txBody>
          <a:bodyPr>
            <a:normAutofit/>
          </a:bodyPr>
          <a:lstStyle/>
          <a:p>
            <a:r>
              <a:rPr lang="en-US" sz="4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Vietnamese “Boat People” (cont.)</a:t>
            </a:r>
            <a:endParaRPr lang="en-US" sz="4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3807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844731"/>
          </a:xfrm>
        </p:spPr>
        <p:txBody>
          <a:bodyPr>
            <a:normAutofit/>
          </a:bodyPr>
          <a:lstStyle/>
          <a:p>
            <a:r>
              <a:rPr lang="en-US" sz="4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Vietnamese “Boat People” (cont.)</a:t>
            </a:r>
            <a:endParaRPr lang="en-US" sz="4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531536" y="844731"/>
            <a:ext cx="6114473" cy="3046487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3200" b="1" dirty="0" smtClean="0"/>
              <a:t>WHY?</a:t>
            </a:r>
          </a:p>
          <a:p>
            <a:pPr marL="0" indent="0">
              <a:buNone/>
            </a:pPr>
            <a:r>
              <a:rPr lang="en-US" sz="3200" b="1" dirty="0" smtClean="0"/>
              <a:t>Economic &amp; Cultural Push Factors: </a:t>
            </a:r>
          </a:p>
          <a:p>
            <a:pPr lvl="1"/>
            <a:r>
              <a:rPr lang="en-US" sz="2800" dirty="0" smtClean="0"/>
              <a:t>war</a:t>
            </a:r>
          </a:p>
          <a:p>
            <a:pPr lvl="1"/>
            <a:r>
              <a:rPr lang="en-US" sz="2800" dirty="0" smtClean="0"/>
              <a:t>poverty</a:t>
            </a:r>
          </a:p>
          <a:p>
            <a:pPr lvl="1"/>
            <a:r>
              <a:rPr lang="en-US" sz="2800" dirty="0" smtClean="0"/>
              <a:t>political oppression</a:t>
            </a:r>
          </a:p>
          <a:p>
            <a:pPr lvl="1"/>
            <a:r>
              <a:rPr lang="en-US" sz="2800" dirty="0" smtClean="0"/>
              <a:t>ethnic discrimination</a:t>
            </a:r>
          </a:p>
          <a:p>
            <a:pPr lvl="1"/>
            <a:r>
              <a:rPr lang="en-US" sz="2800" dirty="0" smtClean="0"/>
              <a:t>torture </a:t>
            </a:r>
            <a:endParaRPr lang="en-US" sz="2800" dirty="0"/>
          </a:p>
        </p:txBody>
      </p:sp>
      <p:pic>
        <p:nvPicPr>
          <p:cNvPr id="5122" name="Picture 2" descr="Image result for vietnamese reeducation camp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6" t="10907" r="1821" b="1"/>
          <a:stretch/>
        </p:blipFill>
        <p:spPr bwMode="auto">
          <a:xfrm>
            <a:off x="8968509" y="421034"/>
            <a:ext cx="3057236" cy="6421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Image result for vietnamese reeducation camp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997832"/>
            <a:ext cx="4323510" cy="2860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Related imag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1" r="4693" b="8768"/>
          <a:stretch/>
        </p:blipFill>
        <p:spPr bwMode="auto">
          <a:xfrm>
            <a:off x="4323509" y="3997832"/>
            <a:ext cx="4323508" cy="2844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4430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xFkB_IlWZHY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40146" y="0"/>
            <a:ext cx="11702473" cy="658264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40146" y="6582641"/>
            <a:ext cx="332046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https://www.youtube.com/watch?v=xFkB_IlWZHY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650307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5500" b="1" dirty="0" smtClean="0"/>
              <a:t>African American Great Migration</a:t>
            </a:r>
            <a:endParaRPr lang="en-US" sz="5500" b="1" dirty="0"/>
          </a:p>
        </p:txBody>
      </p:sp>
      <p:sp>
        <p:nvSpPr>
          <p:cNvPr id="5" name="Content Placeholder 2"/>
          <p:cNvSpPr txBox="1">
            <a:spLocks noGrp="1"/>
          </p:cNvSpPr>
          <p:nvPr>
            <p:ph sz="half" idx="1"/>
          </p:nvPr>
        </p:nvSpPr>
        <p:spPr>
          <a:xfrm>
            <a:off x="912088" y="5283580"/>
            <a:ext cx="4749801" cy="11669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3000" b="1" dirty="0" smtClean="0"/>
              <a:t>WHO?</a:t>
            </a:r>
          </a:p>
          <a:p>
            <a:pPr marL="0" indent="0">
              <a:buNone/>
            </a:pPr>
            <a:r>
              <a:rPr lang="en-US" sz="3000" b="1" dirty="0" smtClean="0"/>
              <a:t>Migrated: </a:t>
            </a:r>
            <a:r>
              <a:rPr lang="en-US" dirty="0" smtClean="0"/>
              <a:t>African Americans </a:t>
            </a:r>
          </a:p>
          <a:p>
            <a:pPr marL="0" indent="0">
              <a:buNone/>
            </a:pPr>
            <a:endParaRPr lang="en-US" sz="3000" b="1" dirty="0" smtClean="0"/>
          </a:p>
        </p:txBody>
      </p:sp>
      <p:pic>
        <p:nvPicPr>
          <p:cNvPr id="7170" name="Picture 2" descr="Image result for great migration 1960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2938" y="1146746"/>
            <a:ext cx="5239410" cy="3909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Image result for great migration 196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652" y="1149777"/>
            <a:ext cx="5174674" cy="3906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580912" y="5128394"/>
            <a:ext cx="49114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/>
              <a:t>WHEN?</a:t>
            </a:r>
          </a:p>
          <a:p>
            <a:r>
              <a:rPr lang="en-US" sz="3000" b="1" dirty="0" smtClean="0"/>
              <a:t>1</a:t>
            </a:r>
            <a:r>
              <a:rPr lang="en-US" sz="3000" b="1" baseline="30000" dirty="0" smtClean="0"/>
              <a:t>st</a:t>
            </a:r>
            <a:r>
              <a:rPr lang="en-US" sz="3000" b="1" dirty="0" smtClean="0"/>
              <a:t> Migration:  </a:t>
            </a:r>
            <a:r>
              <a:rPr lang="en-US" sz="2800" dirty="0" smtClean="0"/>
              <a:t>1900-1920’s</a:t>
            </a:r>
          </a:p>
          <a:p>
            <a:r>
              <a:rPr lang="en-US" sz="3000" b="1" dirty="0" smtClean="0"/>
              <a:t>2</a:t>
            </a:r>
            <a:r>
              <a:rPr lang="en-US" sz="3000" b="1" baseline="30000" dirty="0" smtClean="0"/>
              <a:t>nd</a:t>
            </a:r>
            <a:r>
              <a:rPr lang="en-US" sz="3000" b="1" dirty="0" smtClean="0"/>
              <a:t> Migration:  </a:t>
            </a:r>
            <a:r>
              <a:rPr lang="en-US" sz="2800" dirty="0" smtClean="0"/>
              <a:t>1940’s- 1970’s</a:t>
            </a:r>
          </a:p>
        </p:txBody>
      </p:sp>
    </p:spTree>
    <p:extLst>
      <p:ext uri="{BB962C8B-B14F-4D97-AF65-F5344CB8AC3E}">
        <p14:creationId xmlns:p14="http://schemas.microsoft.com/office/powerpoint/2010/main" val="2825523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mage result for great migration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8287" y="1542473"/>
            <a:ext cx="6799198" cy="435148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844731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African American Migration (cont.)</a:t>
            </a:r>
            <a:endParaRPr lang="en-US" sz="4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210980" y="1776072"/>
            <a:ext cx="4748947" cy="388428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000" b="1" dirty="0" smtClean="0"/>
              <a:t>WHERE?</a:t>
            </a:r>
          </a:p>
          <a:p>
            <a:pPr marL="0" indent="0">
              <a:buNone/>
            </a:pPr>
            <a:r>
              <a:rPr lang="en-US" sz="3000" b="1" dirty="0" smtClean="0"/>
              <a:t>Origin: </a:t>
            </a:r>
            <a:r>
              <a:rPr lang="en-US" dirty="0" smtClean="0"/>
              <a:t>U.S. South</a:t>
            </a:r>
            <a:r>
              <a:rPr lang="en-US" sz="3000" dirty="0" smtClean="0"/>
              <a:t> </a:t>
            </a:r>
          </a:p>
          <a:p>
            <a:pPr marL="0" indent="0">
              <a:buNone/>
            </a:pPr>
            <a:endParaRPr lang="en-US" sz="3000" dirty="0" smtClean="0"/>
          </a:p>
          <a:p>
            <a:pPr marL="0" indent="0">
              <a:buNone/>
            </a:pPr>
            <a:r>
              <a:rPr lang="en-US" sz="3000" b="1" dirty="0" smtClean="0"/>
              <a:t>Destination(s): </a:t>
            </a:r>
            <a:r>
              <a:rPr lang="en-US" sz="3000" dirty="0" smtClean="0"/>
              <a:t>Large cities in</a:t>
            </a:r>
          </a:p>
          <a:p>
            <a:pPr lvl="1"/>
            <a:r>
              <a:rPr lang="en-US" sz="2800" dirty="0" smtClean="0"/>
              <a:t>East Coast</a:t>
            </a:r>
          </a:p>
          <a:p>
            <a:pPr lvl="1"/>
            <a:r>
              <a:rPr lang="en-US" sz="2800" dirty="0" smtClean="0"/>
              <a:t>Great Lakes region</a:t>
            </a:r>
          </a:p>
          <a:p>
            <a:pPr lvl="1"/>
            <a:r>
              <a:rPr lang="en-US" sz="2800" dirty="0" smtClean="0"/>
              <a:t>West Coast</a:t>
            </a:r>
          </a:p>
          <a:p>
            <a:pPr marL="457200" lvl="1" indent="0">
              <a:buNone/>
            </a:pPr>
            <a:endParaRPr lang="en-US" sz="2800" b="1" dirty="0" smtClean="0"/>
          </a:p>
          <a:p>
            <a:pPr lvl="1"/>
            <a:endParaRPr lang="en-US" sz="2800" b="1" dirty="0" smtClean="0"/>
          </a:p>
        </p:txBody>
      </p:sp>
    </p:spTree>
    <p:extLst>
      <p:ext uri="{BB962C8B-B14F-4D97-AF65-F5344CB8AC3E}">
        <p14:creationId xmlns:p14="http://schemas.microsoft.com/office/powerpoint/2010/main" val="2740883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3127" y="6175548"/>
            <a:ext cx="55233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http://i1.wp.com/metrocosm.com/wp-content/uploads/2016/07/the-great-migration-map.gif</a:t>
            </a:r>
            <a:endParaRPr lang="en-US" sz="1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2997"/>
          <a:stretch/>
        </p:blipFill>
        <p:spPr>
          <a:xfrm>
            <a:off x="0" y="0"/>
            <a:ext cx="6255686" cy="34451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b="3329"/>
          <a:stretch/>
        </p:blipFill>
        <p:spPr>
          <a:xfrm>
            <a:off x="5606473" y="3228901"/>
            <a:ext cx="6585527" cy="3629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236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865</TotalTime>
  <Words>531</Words>
  <Application>Microsoft Office PowerPoint</Application>
  <PresentationFormat>Widescreen</PresentationFormat>
  <Paragraphs>127</Paragraphs>
  <Slides>20</Slides>
  <Notes>5</Notes>
  <HiddenSlides>0</HiddenSlides>
  <MMClips>3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Office Theme</vt:lpstr>
      <vt:lpstr>Mass Migration or Refugee Crisis?</vt:lpstr>
      <vt:lpstr>Vietnamese “Boat People”</vt:lpstr>
      <vt:lpstr>PowerPoint Presentation</vt:lpstr>
      <vt:lpstr>Vietnamese “Boat People” (cont.)</vt:lpstr>
      <vt:lpstr>Vietnamese “Boat People” (cont.)</vt:lpstr>
      <vt:lpstr>PowerPoint Presentation</vt:lpstr>
      <vt:lpstr>African American Great Migration</vt:lpstr>
      <vt:lpstr>African American Migration (cont.)</vt:lpstr>
      <vt:lpstr>PowerPoint Presentation</vt:lpstr>
      <vt:lpstr>African American Migration (cont.)</vt:lpstr>
      <vt:lpstr>PowerPoint Presentation</vt:lpstr>
      <vt:lpstr>Jewish / Palestine</vt:lpstr>
      <vt:lpstr>Jewish / Palestine (cont.)</vt:lpstr>
      <vt:lpstr>Jewish / Palestine (cont.)</vt:lpstr>
      <vt:lpstr>PowerPoint Presentation</vt:lpstr>
      <vt:lpstr>Afghan Migration</vt:lpstr>
      <vt:lpstr>Afghan Migration (cont.)</vt:lpstr>
      <vt:lpstr>Afghan Migration (cont.)</vt:lpstr>
      <vt:lpstr>Romani “Gypsies”</vt:lpstr>
      <vt:lpstr>Romani (cont.)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Mass Migration or Refugee Crisis?</dc:title>
  <dc:creator>Margaret Mcdonald</dc:creator>
  <cp:lastModifiedBy>Margaret Mcdonald</cp:lastModifiedBy>
  <cp:revision>33</cp:revision>
  <dcterms:created xsi:type="dcterms:W3CDTF">2017-10-01T21:43:39Z</dcterms:created>
  <dcterms:modified xsi:type="dcterms:W3CDTF">2017-10-03T23:45:40Z</dcterms:modified>
</cp:coreProperties>
</file>